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0" r:id="rId2"/>
    <p:sldId id="311" r:id="rId3"/>
    <p:sldId id="312" r:id="rId4"/>
    <p:sldId id="313" r:id="rId5"/>
    <p:sldId id="314" r:id="rId6"/>
    <p:sldId id="316" r:id="rId7"/>
    <p:sldId id="315" r:id="rId8"/>
    <p:sldId id="328" r:id="rId9"/>
    <p:sldId id="317" r:id="rId10"/>
    <p:sldId id="318" r:id="rId11"/>
    <p:sldId id="319" r:id="rId12"/>
    <p:sldId id="320" r:id="rId13"/>
    <p:sldId id="321" r:id="rId14"/>
    <p:sldId id="323" r:id="rId15"/>
    <p:sldId id="324" r:id="rId16"/>
    <p:sldId id="326" r:id="rId17"/>
    <p:sldId id="325" r:id="rId18"/>
    <p:sldId id="335" r:id="rId19"/>
    <p:sldId id="330" r:id="rId20"/>
    <p:sldId id="334" r:id="rId21"/>
    <p:sldId id="332" r:id="rId22"/>
    <p:sldId id="336" r:id="rId23"/>
    <p:sldId id="327" r:id="rId24"/>
    <p:sldId id="275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5A8E17"/>
    <a:srgbClr val="78BF1F"/>
    <a:srgbClr val="F7F7F7"/>
    <a:srgbClr val="005C3E"/>
    <a:srgbClr val="3FAF6F"/>
    <a:srgbClr val="2A754A"/>
    <a:srgbClr val="FFB81C"/>
    <a:srgbClr val="E87722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824" y="-552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  <dgm:t>
        <a:bodyPr/>
        <a:lstStyle/>
        <a:p>
          <a:endParaRPr lang="en-US"/>
        </a:p>
      </dgm:t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9C1EC0D-FB44-FA4C-B2FE-6826732F9CDC}" type="pres">
      <dgm:prSet presAssocID="{69C83303-6DCD-F846-B69E-193F55429A3E}" presName="Name14" presStyleCnt="0"/>
      <dgm:spPr/>
      <dgm:t>
        <a:bodyPr/>
        <a:lstStyle/>
        <a:p>
          <a:endParaRPr lang="en-US"/>
        </a:p>
      </dgm:t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  <dgm:t>
        <a:bodyPr/>
        <a:lstStyle/>
        <a:p>
          <a:endParaRPr lang="en-US"/>
        </a:p>
      </dgm:t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  <dgm:t>
        <a:bodyPr/>
        <a:lstStyle/>
        <a:p>
          <a:endParaRPr lang="en-US"/>
        </a:p>
      </dgm:t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  <dgm:t>
        <a:bodyPr/>
        <a:lstStyle/>
        <a:p>
          <a:endParaRPr lang="en-US"/>
        </a:p>
      </dgm:t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  <dgm:t>
        <a:bodyPr/>
        <a:lstStyle/>
        <a:p>
          <a:endParaRPr lang="en-US"/>
        </a:p>
      </dgm:t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  <dgm:t>
        <a:bodyPr/>
        <a:lstStyle/>
        <a:p>
          <a:endParaRPr lang="en-US"/>
        </a:p>
      </dgm:t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  <dgm:t>
        <a:bodyPr/>
        <a:lstStyle/>
        <a:p>
          <a:endParaRPr lang="en-US"/>
        </a:p>
      </dgm:t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  <dgm:t>
        <a:bodyPr/>
        <a:lstStyle/>
        <a:p>
          <a:endParaRPr lang="en-US"/>
        </a:p>
      </dgm:t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  <dgm:t>
        <a:bodyPr/>
        <a:lstStyle/>
        <a:p>
          <a:endParaRPr lang="en-US"/>
        </a:p>
      </dgm:t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  <dgm:t>
        <a:bodyPr/>
        <a:lstStyle/>
        <a:p>
          <a:endParaRPr lang="en-US"/>
        </a:p>
      </dgm:t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  <dgm:t>
        <a:bodyPr/>
        <a:lstStyle/>
        <a:p>
          <a:endParaRPr lang="en-US"/>
        </a:p>
      </dgm:t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  <dgm:t>
        <a:bodyPr/>
        <a:lstStyle/>
        <a:p>
          <a:endParaRPr lang="en-US"/>
        </a:p>
      </dgm:t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  <dgm:t>
        <a:bodyPr/>
        <a:lstStyle/>
        <a:p>
          <a:endParaRPr lang="en-US"/>
        </a:p>
      </dgm:t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  <dgm:t>
        <a:bodyPr/>
        <a:lstStyle/>
        <a:p>
          <a:endParaRPr lang="en-US"/>
        </a:p>
      </dgm:t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  <dgm:t>
        <a:bodyPr/>
        <a:lstStyle/>
        <a:p>
          <a:endParaRPr lang="en-US"/>
        </a:p>
      </dgm:t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  <dgm:t>
        <a:bodyPr/>
        <a:lstStyle/>
        <a:p>
          <a:endParaRPr lang="en-US"/>
        </a:p>
      </dgm:t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  <dgm:t>
        <a:bodyPr/>
        <a:lstStyle/>
        <a:p>
          <a:endParaRPr lang="en-US"/>
        </a:p>
      </dgm:t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  <dgm:t>
        <a:bodyPr/>
        <a:lstStyle/>
        <a:p>
          <a:endParaRPr lang="en-US"/>
        </a:p>
      </dgm:t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  <dgm:t>
        <a:bodyPr/>
        <a:lstStyle/>
        <a:p>
          <a:endParaRPr lang="en-US"/>
        </a:p>
      </dgm:t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  <dgm:t>
        <a:bodyPr/>
        <a:lstStyle/>
        <a:p>
          <a:endParaRPr lang="en-US"/>
        </a:p>
      </dgm:t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  <dgm:t>
        <a:bodyPr/>
        <a:lstStyle/>
        <a:p>
          <a:endParaRPr lang="en-US"/>
        </a:p>
      </dgm:t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  <dgm:t>
        <a:bodyPr/>
        <a:lstStyle/>
        <a:p>
          <a:endParaRPr lang="en-US"/>
        </a:p>
      </dgm:t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  <dgm:t>
        <a:bodyPr/>
        <a:lstStyle/>
        <a:p>
          <a:endParaRPr lang="en-US"/>
        </a:p>
      </dgm:t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  <dgm:t>
        <a:bodyPr/>
        <a:lstStyle/>
        <a:p>
          <a:endParaRPr lang="en-US"/>
        </a:p>
      </dgm:t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  <dgm:t>
        <a:bodyPr/>
        <a:lstStyle/>
        <a:p>
          <a:endParaRPr lang="en-US"/>
        </a:p>
      </dgm:t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  <dgm:t>
        <a:bodyPr/>
        <a:lstStyle/>
        <a:p>
          <a:endParaRPr lang="en-US"/>
        </a:p>
      </dgm:t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  <dgm:t>
        <a:bodyPr/>
        <a:lstStyle/>
        <a:p>
          <a:endParaRPr lang="en-US"/>
        </a:p>
      </dgm:t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  <dgm:t>
        <a:bodyPr/>
        <a:lstStyle/>
        <a:p>
          <a:endParaRPr lang="en-US"/>
        </a:p>
      </dgm:t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  <dgm:t>
        <a:bodyPr/>
        <a:lstStyle/>
        <a:p>
          <a:endParaRPr lang="en-US"/>
        </a:p>
      </dgm:t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  <dgm:t>
        <a:bodyPr/>
        <a:lstStyle/>
        <a:p>
          <a:endParaRPr lang="en-US"/>
        </a:p>
      </dgm:t>
    </dgm:pt>
    <dgm:pt modelId="{8ECFD789-996C-654B-A059-DC635A2BE3E3}" type="pres">
      <dgm:prSet presAssocID="{AAA0172A-54F4-894E-A773-839DCFC1D5EE}" presName="bgShapesFlow" presStyleCnt="0"/>
      <dgm:spPr/>
      <dgm:t>
        <a:bodyPr/>
        <a:lstStyle/>
        <a:p>
          <a:endParaRPr lang="en-US"/>
        </a:p>
      </dgm:t>
    </dgm:pt>
  </dgm:ptLst>
  <dgm:cxnLst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24/04/13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24/04/13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1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http://www.myconfinedspace.com/wp-content/uploads/2007/06/sinister-cat-line-up.jpg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FD86-3F5E-1040-8954-C8B0A87C563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87900"/>
            <a:ext cx="7772400" cy="650875"/>
          </a:xfrm>
        </p:spPr>
        <p:txBody>
          <a:bodyPr anchor="t">
            <a:normAutofit/>
          </a:bodyPr>
          <a:lstStyle>
            <a:lvl1pPr algn="l">
              <a:defRPr sz="2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257800"/>
            <a:ext cx="7772400" cy="355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270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EF6694C4-969D-E541-8765-706902BD4250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  <p:sldLayoutId id="2147483678" r:id="rId2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gif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CMIS</a:t>
            </a:r>
            <a:endParaRPr lang="en-US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Denis C. Bauer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|  Research Scientist, CMIS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16 November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rgbClr val="C8F1FF"/>
                </a:solidFill>
              </a:rPr>
              <a:t>By </a:t>
            </a:r>
            <a:r>
              <a:rPr lang="en-AU" sz="900" dirty="0" err="1">
                <a:solidFill>
                  <a:srgbClr val="C8F1FF"/>
                </a:solidFill>
              </a:rPr>
              <a:t>restlessglobetrotter</a:t>
            </a:r>
            <a:endParaRPr lang="en-AU" sz="900" dirty="0">
              <a:solidFill>
                <a:srgbClr val="C8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683493" y="1091513"/>
            <a:ext cx="2894616" cy="5119470"/>
            <a:chOff x="-3023090" y="1135984"/>
            <a:chExt cx="2894616" cy="5119470"/>
          </a:xfrm>
        </p:grpSpPr>
        <p:pic>
          <p:nvPicPr>
            <p:cNvPr id="24" name="Picture 23" descr="Mozilla Firefox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89" y="1135984"/>
              <a:ext cx="2894615" cy="2132874"/>
            </a:xfrm>
            <a:prstGeom prst="rect">
              <a:avLst/>
            </a:prstGeom>
          </p:spPr>
        </p:pic>
        <p:pic>
          <p:nvPicPr>
            <p:cNvPr id="26" name="Picture 25" descr="Mozilla Firefox-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89" y="2517468"/>
              <a:ext cx="2894615" cy="2132874"/>
            </a:xfrm>
            <a:prstGeom prst="rect">
              <a:avLst/>
            </a:prstGeom>
          </p:spPr>
        </p:pic>
        <p:pic>
          <p:nvPicPr>
            <p:cNvPr id="27" name="Picture 26" descr="Mozilla Firefox-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3090" y="4122580"/>
              <a:ext cx="2894615" cy="21328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Summary.html</a:t>
            </a:r>
            <a:r>
              <a:rPr lang="en-US" dirty="0" smtClean="0"/>
              <a:t> (Project Cards)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309585" y="4760837"/>
            <a:ext cx="1975839" cy="959960"/>
          </a:xfrm>
          <a:prstGeom prst="rect">
            <a:avLst/>
          </a:prstGeom>
        </p:spPr>
      </p:pic>
      <p:grpSp>
        <p:nvGrpSpPr>
          <p:cNvPr id="10" name="Group 25"/>
          <p:cNvGrpSpPr/>
          <p:nvPr/>
        </p:nvGrpSpPr>
        <p:grpSpPr>
          <a:xfrm>
            <a:off x="1041400" y="18203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6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1007950" y="36634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05226" y="47608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5524" y="23829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8987" y="36848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292600" y="2713178"/>
            <a:ext cx="2446391" cy="316133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622800" y="3848099"/>
            <a:ext cx="2006603" cy="757772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0192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1" y="3924299"/>
            <a:ext cx="1397001" cy="1968504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9404" y="39596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Errors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We are loosing reads/184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for unmapped read/184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no such file/184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file not found/184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</a:t>
            </a:r>
            <a:r>
              <a:rPr lang="en-US" sz="1600" dirty="0" err="1" smtClean="0">
                <a:solidFill>
                  <a:srgbClr val="595959"/>
                </a:solidFill>
              </a:rPr>
              <a:t>bwa.sh</a:t>
            </a:r>
            <a:r>
              <a:rPr lang="en-US" sz="1600" dirty="0" smtClean="0">
                <a:solidFill>
                  <a:srgbClr val="595959"/>
                </a:solidFill>
              </a:rPr>
              <a:t>: line/184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9000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read,no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file,file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not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found,bwa.sh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: line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13414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</a:t>
            </a:r>
            <a:r>
              <a:rPr lang="en-US" sz="1600" dirty="0" err="1" smtClean="0">
                <a:solidFill>
                  <a:srgbClr val="595959"/>
                </a:solidFill>
              </a:rPr>
              <a:t>CheckPoints</a:t>
            </a:r>
            <a:endParaRPr lang="en-US" sz="1600" dirty="0" smtClean="0">
              <a:solidFill>
                <a:srgbClr val="595959"/>
              </a:solidFill>
            </a:endParaRP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mapping/184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sorting and bam-conversion/184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mark duplicates/184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statistics/184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coverage track/184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241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n/$FASTQ/sai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/$READONE/$READTWO}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n/$READONE.$FASTQ/$READTWO.sai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582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243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</a:t>
            </a:r>
            <a:r>
              <a:rPr lang="en-US" sz="16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</a:t>
            </a:r>
            <a:r>
              <a:rPr lang="en-US" sz="1600" dirty="0" err="1" smtClean="0"/>
              <a:t>r</a:t>
            </a:r>
            <a:r>
              <a:rPr lang="en-US" sz="1600" dirty="0" smtClean="0"/>
              <a:t> /clusterdata/hiseq_apps/resources/freeze001/mm9/mm9.fasta -</a:t>
            </a:r>
            <a:r>
              <a:rPr lang="en-US" sz="1600" dirty="0" err="1" smtClean="0"/>
              <a:t>f</a:t>
            </a:r>
            <a:r>
              <a:rPr lang="en-US" sz="1600" dirty="0" smtClean="0"/>
              <a:t> /illumina/Data/110823_SN417_0129_BB00M8ABXX//fastq/BigKCL50/s_1_1_read1.fastq -</a:t>
            </a:r>
            <a:r>
              <a:rPr lang="en-US" sz="1600" dirty="0" err="1" smtClean="0"/>
              <a:t>t</a:t>
            </a:r>
            <a:r>
              <a:rPr lang="en-US" sz="1600" dirty="0" smtClean="0"/>
              <a:t> 24 -</a:t>
            </a:r>
            <a:r>
              <a:rPr lang="en-US" sz="1600" dirty="0" err="1" smtClean="0"/>
              <a:t>o</a:t>
            </a:r>
            <a:r>
              <a:rPr lang="en-US" sz="1600" dirty="0" smtClean="0"/>
              <a:t>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18225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836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417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Download-free availability: </a:t>
            </a:r>
            <a:endParaRPr lang="en-US" dirty="0"/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74" y="1592058"/>
            <a:ext cx="2251015" cy="17812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842" y="1592058"/>
            <a:ext cx="1244433" cy="1783555"/>
            <a:chOff x="730002" y="2476207"/>
            <a:chExt cx="1438498" cy="2061693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1908547"/>
              <a:chOff x="457200" y="2234259"/>
              <a:chExt cx="1438497" cy="1908547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 rotWithShape="1">
              <a:blip r:embed="rId3"/>
              <a:srcRect t="51170" b="33901"/>
              <a:stretch/>
            </p:blipFill>
            <p:spPr>
              <a:xfrm>
                <a:off x="457200" y="3452518"/>
                <a:ext cx="1438497" cy="69028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5" y="1592058"/>
            <a:ext cx="2578634" cy="1783555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360363" y="1047317"/>
            <a:ext cx="519277" cy="388522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059005" y="4312693"/>
            <a:ext cx="5070702" cy="1130491"/>
          </a:xfrm>
          <a:prstGeom prst="rect">
            <a:avLst/>
          </a:prstGeom>
        </p:spPr>
      </p:pic>
      <p:pic>
        <p:nvPicPr>
          <p:cNvPr id="32" name="Picture 31" descr="RNA-seq.png"/>
          <p:cNvPicPr>
            <a:picLocks noChangeAspect="1"/>
          </p:cNvPicPr>
          <p:nvPr/>
        </p:nvPicPr>
        <p:blipFill rotWithShape="1">
          <a:blip r:embed="rId6"/>
          <a:srcRect r="11130" b="17043"/>
          <a:stretch/>
        </p:blipFill>
        <p:spPr>
          <a:xfrm>
            <a:off x="601843" y="4255487"/>
            <a:ext cx="1874658" cy="1650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840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</a:t>
            </a:r>
          </a:p>
        </p:txBody>
      </p:sp>
      <p:grpSp>
        <p:nvGrpSpPr>
          <p:cNvPr id="37" name="Group 15"/>
          <p:cNvGrpSpPr/>
          <p:nvPr/>
        </p:nvGrpSpPr>
        <p:grpSpPr>
          <a:xfrm>
            <a:off x="6081827" y="1047317"/>
            <a:ext cx="519277" cy="388522"/>
            <a:chOff x="7650664" y="977935"/>
            <a:chExt cx="600256" cy="449110"/>
          </a:xfrm>
        </p:grpSpPr>
        <p:sp>
          <p:nvSpPr>
            <p:cNvPr id="38" name="Connector 3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550304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Rstudio</a:t>
            </a:r>
            <a:endParaRPr lang="en-US" dirty="0" smtClean="0"/>
          </a:p>
        </p:txBody>
      </p:sp>
      <p:grpSp>
        <p:nvGrpSpPr>
          <p:cNvPr id="41" name="Group 15"/>
          <p:cNvGrpSpPr/>
          <p:nvPr/>
        </p:nvGrpSpPr>
        <p:grpSpPr>
          <a:xfrm>
            <a:off x="2792687" y="1082242"/>
            <a:ext cx="519277" cy="388522"/>
            <a:chOff x="7650664" y="977935"/>
            <a:chExt cx="600256" cy="449110"/>
          </a:xfrm>
        </p:grpSpPr>
        <p:sp>
          <p:nvSpPr>
            <p:cNvPr id="42" name="Connector 41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61164" y="1098550"/>
            <a:ext cx="1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Command line</a:t>
            </a:r>
          </a:p>
        </p:txBody>
      </p:sp>
      <p:grpSp>
        <p:nvGrpSpPr>
          <p:cNvPr id="45" name="Group 15"/>
          <p:cNvGrpSpPr/>
          <p:nvPr/>
        </p:nvGrpSpPr>
        <p:grpSpPr>
          <a:xfrm>
            <a:off x="360363" y="3720481"/>
            <a:ext cx="519277" cy="388522"/>
            <a:chOff x="7650664" y="977935"/>
            <a:chExt cx="600257" cy="449110"/>
          </a:xfrm>
        </p:grpSpPr>
        <p:sp>
          <p:nvSpPr>
            <p:cNvPr id="46" name="Connector 4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28839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Genome Viewer</a:t>
            </a:r>
          </a:p>
        </p:txBody>
      </p:sp>
      <p:grpSp>
        <p:nvGrpSpPr>
          <p:cNvPr id="49" name="Group 15"/>
          <p:cNvGrpSpPr/>
          <p:nvPr/>
        </p:nvGrpSpPr>
        <p:grpSpPr>
          <a:xfrm>
            <a:off x="2792687" y="3720481"/>
            <a:ext cx="519277" cy="388522"/>
            <a:chOff x="7650664" y="977935"/>
            <a:chExt cx="600257" cy="449110"/>
          </a:xfrm>
        </p:grpSpPr>
        <p:sp>
          <p:nvSpPr>
            <p:cNvPr id="50" name="Connector 49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261163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Excel-like </a:t>
            </a:r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</a:t>
            </a:r>
            <a:r>
              <a:rPr lang="en-US" sz="1200" dirty="0" err="1" smtClean="0">
                <a:latin typeface="Courier New"/>
                <a:cs typeface="Courier New"/>
              </a:rPr>
              <a:t>bwa</a:t>
            </a:r>
            <a:r>
              <a:rPr lang="en-US" sz="1200" dirty="0" smtClean="0">
                <a:latin typeface="Courier New"/>
                <a:cs typeface="Courier New"/>
              </a:rPr>
              <a:t>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smtClean="0">
                <a:latin typeface="Courier New"/>
                <a:cs typeface="Courier New"/>
              </a:rPr>
              <a:t>	RUNVARCALLS </a:t>
            </a:r>
            <a:r>
              <a:rPr lang="en-US" sz="1200" dirty="0" smtClean="0">
                <a:latin typeface="Courier New"/>
                <a:cs typeface="Courier New"/>
              </a:rPr>
              <a:t>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</a:t>
            </a:r>
            <a:r>
              <a:rPr lang="en-US" dirty="0" err="1" smtClean="0"/>
              <a:t>Bwa</a:t>
            </a:r>
            <a:r>
              <a:rPr lang="en-US" dirty="0" smtClean="0"/>
              <a:t>, </a:t>
            </a:r>
            <a:r>
              <a:rPr lang="en-US" dirty="0" err="1" smtClean="0"/>
              <a:t>tophat</a:t>
            </a:r>
            <a:r>
              <a:rPr lang="en-US" dirty="0" smtClean="0"/>
              <a:t>, </a:t>
            </a:r>
            <a:r>
              <a:rPr lang="en-US" dirty="0" err="1" smtClean="0"/>
              <a:t>MACs</a:t>
            </a:r>
            <a:r>
              <a:rPr lang="en-US" dirty="0" smtClean="0"/>
              <a:t>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to plan and share research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4275"/>
            <a:ext cx="6350000" cy="407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8696" y="4610975"/>
            <a:ext cx="14229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13856A-D470-224A-83AA-8AB34FF9FDE1}" type="datetime4">
              <a:rPr lang="en-US" smtClean="0"/>
              <a:pPr/>
              <a:t>April 24,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79524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Back-up and share </a:t>
            </a:r>
            <a:r>
              <a:rPr lang="en-US" b="1" dirty="0" smtClean="0">
                <a:solidFill>
                  <a:schemeClr val="accent1"/>
                </a:solidFill>
              </a:rPr>
              <a:t>individual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important files on group-share</a:t>
            </a:r>
          </a:p>
          <a:p>
            <a:pPr lvl="1"/>
            <a:endParaRPr lang="en-US" dirty="0" smtClean="0">
              <a:solidFill>
                <a:srgbClr val="F79646"/>
              </a:solidFill>
            </a:endParaRP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Forget </a:t>
            </a:r>
            <a:r>
              <a:rPr lang="en-US" dirty="0" smtClean="0"/>
              <a:t>to upload latest version?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to </a:t>
            </a:r>
            <a:r>
              <a:rPr lang="en-US" dirty="0" smtClean="0">
                <a:solidFill>
                  <a:srgbClr val="FF6600"/>
                </a:solidFill>
              </a:rPr>
              <a:t>recall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how data was generated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Need a </a:t>
            </a:r>
            <a:r>
              <a:rPr lang="en-US" dirty="0" smtClean="0">
                <a:solidFill>
                  <a:srgbClr val="E46C0A"/>
                </a:solidFill>
              </a:rPr>
              <a:t>previous version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Broken or deleted </a:t>
            </a:r>
            <a:r>
              <a:rPr lang="en-US" dirty="0" smtClean="0"/>
              <a:t>a file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Find </a:t>
            </a:r>
            <a:r>
              <a:rPr lang="en-US" dirty="0" smtClean="0"/>
              <a:t>files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Sort out </a:t>
            </a:r>
            <a:r>
              <a:rPr lang="en-US" dirty="0" smtClean="0"/>
              <a:t>paths/programs ?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A98263-37A6-4248-A66A-A812261DCA79}" type="datetime4">
              <a:rPr lang="en-US" smtClean="0"/>
              <a:pPr/>
              <a:t>April 24, 2013</a:t>
            </a:fld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6293503" y="2363919"/>
            <a:ext cx="2716915" cy="3393944"/>
            <a:chOff x="6471303" y="2732219"/>
            <a:chExt cx="2716915" cy="3393944"/>
          </a:xfrm>
        </p:grpSpPr>
        <p:sp>
          <p:nvSpPr>
            <p:cNvPr id="6" name="Rectangle 5"/>
            <p:cNvSpPr/>
            <p:nvPr/>
          </p:nvSpPr>
          <p:spPr>
            <a:xfrm>
              <a:off x="6964870" y="5864553"/>
              <a:ext cx="222334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rgbClr val="78BE20"/>
                  </a:solidFill>
                </a:rPr>
                <a:t>[Photo Credit: </a:t>
              </a:r>
              <a:r>
                <a:rPr lang="en-US" sz="1100" dirty="0" err="1" smtClean="0">
                  <a:solidFill>
                    <a:srgbClr val="78BE20"/>
                  </a:solidFill>
                </a:rPr>
                <a:t>myconfinedspace</a:t>
              </a:r>
              <a:r>
                <a:rPr lang="en-US" sz="1100" dirty="0" smtClean="0">
                  <a:solidFill>
                    <a:srgbClr val="78BE20"/>
                  </a:solidFill>
                </a:rPr>
                <a:t>]</a:t>
              </a:r>
              <a:endParaRPr lang="en-US" sz="1100" dirty="0">
                <a:solidFill>
                  <a:srgbClr val="78BE2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303" y="2732219"/>
              <a:ext cx="2443221" cy="3132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85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02875"/>
              </p:ext>
            </p:extLst>
          </p:nvPr>
        </p:nvGraphicFramePr>
        <p:xfrm>
          <a:off x="6362699" y="8936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77396" y="5246300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1660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>
                  <a:solidFill>
                    <a:srgbClr val="37591F"/>
                  </a:solidFill>
                </a:rPr>
                <a:t>Map to genome and generate raw genomic features (e.g. </a:t>
              </a:r>
              <a:r>
                <a:rPr lang="en-US" dirty="0" err="1" smtClean="0">
                  <a:solidFill>
                    <a:srgbClr val="37591F"/>
                  </a:solidFill>
                </a:rPr>
                <a:t>SNPs</a:t>
              </a:r>
              <a:r>
                <a:rPr lang="en-US" dirty="0" smtClean="0">
                  <a:solidFill>
                    <a:srgbClr val="37591F"/>
                  </a:solidFill>
                </a:rPr>
                <a:t>)</a:t>
              </a:r>
              <a:endParaRPr lang="en-US" dirty="0">
                <a:solidFill>
                  <a:srgbClr val="37591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via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2471420" y="1417638"/>
            <a:ext cx="3751580" cy="1325562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ame 5"/>
          <p:cNvSpPr/>
          <p:nvPr/>
        </p:nvSpPr>
        <p:spPr>
          <a:xfrm>
            <a:off x="721856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ame 7"/>
          <p:cNvSpPr/>
          <p:nvPr/>
        </p:nvSpPr>
        <p:spPr>
          <a:xfrm>
            <a:off x="372194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ame 8"/>
          <p:cNvSpPr/>
          <p:nvPr/>
        </p:nvSpPr>
        <p:spPr>
          <a:xfrm>
            <a:off x="641561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lded Corner 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962400" y="1752600"/>
            <a:ext cx="20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Redmine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656" y="5565140"/>
            <a:ext cx="5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945" y="5565140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5615" y="556514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18" name="Folded Corner 17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olded Corner 16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6" name="Folded Corner 15"/>
          <p:cNvSpPr/>
          <p:nvPr/>
        </p:nvSpPr>
        <p:spPr>
          <a:xfrm>
            <a:off x="10960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9" name="Folded Corner 18"/>
          <p:cNvSpPr/>
          <p:nvPr/>
        </p:nvSpPr>
        <p:spPr>
          <a:xfrm>
            <a:off x="11087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0" name="Folded Corner 1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1" name="Folded Corner 20"/>
          <p:cNvSpPr/>
          <p:nvPr/>
        </p:nvSpPr>
        <p:spPr>
          <a:xfrm>
            <a:off x="67767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2" name="Folded Corner 21"/>
          <p:cNvSpPr/>
          <p:nvPr/>
        </p:nvSpPr>
        <p:spPr>
          <a:xfrm>
            <a:off x="67513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3" name="Folded Corner 22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4" name="Folded Corner 23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21856" y="3378200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Versions: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1856" y="1354138"/>
            <a:ext cx="125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Repository: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olded Corner 28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" name="Folded Corner 24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78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2963E-6 L -0.21389 0.39814 " pathEditMode="relative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0.21406 -0.39838 " pathEditMode="relative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393 L 0.11702 0.3907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052 0.4023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052 -0.4023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" y="-2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11475 0.39097 " pathEditMode="relative" ptsTypes="AA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93 L -0.20868 0.3944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11598 -0.0018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05642 -2.22222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version control result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1"/>
            <a:ext cx="3683000" cy="654050"/>
          </a:xfrm>
        </p:spPr>
        <p:txBody>
          <a:bodyPr/>
          <a:lstStyle/>
          <a:p>
            <a:r>
              <a:rPr lang="en-US" sz="2000" dirty="0" smtClean="0"/>
              <a:t>Folder structure (</a:t>
            </a:r>
            <a:r>
              <a:rPr lang="en-US" sz="2000" dirty="0" err="1" smtClean="0">
                <a:solidFill>
                  <a:srgbClr val="FF0000"/>
                </a:solidFill>
              </a:rPr>
              <a:t>denis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24, 2013</a:t>
            </a:fld>
            <a:endParaRPr lang="en-US" dirty="0"/>
          </a:p>
        </p:txBody>
      </p:sp>
      <p:pic>
        <p:nvPicPr>
          <p:cNvPr id="10" name="Picture 9" descr="uqdbauer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850"/>
            <a:ext cx="3302000" cy="2070100"/>
          </a:xfrm>
          <a:prstGeom prst="rect">
            <a:avLst/>
          </a:prstGeom>
        </p:spPr>
      </p:pic>
      <p:pic>
        <p:nvPicPr>
          <p:cNvPr id="12" name="Picture 11" descr="uqdbauer-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79600"/>
            <a:ext cx="3644900" cy="2755900"/>
          </a:xfrm>
          <a:prstGeom prst="rect">
            <a:avLst/>
          </a:prstGeom>
        </p:spPr>
      </p:pic>
      <p:pic>
        <p:nvPicPr>
          <p:cNvPr id="14" name="Picture 13" descr="uqdbauer-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79600"/>
            <a:ext cx="3340100" cy="2781300"/>
          </a:xfrm>
          <a:prstGeom prst="rect">
            <a:avLst/>
          </a:prstGeom>
        </p:spPr>
      </p:pic>
      <p:pic>
        <p:nvPicPr>
          <p:cNvPr id="15" name="Picture 14" descr="uqdbauer-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79600"/>
            <a:ext cx="3429000" cy="2971800"/>
          </a:xfrm>
          <a:prstGeom prst="rect">
            <a:avLst/>
          </a:prstGeom>
        </p:spPr>
      </p:pic>
      <p:pic>
        <p:nvPicPr>
          <p:cNvPr id="17" name="Picture 16" descr="uqdbauer-1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879600"/>
            <a:ext cx="3505200" cy="1828800"/>
          </a:xfrm>
          <a:prstGeom prst="rect">
            <a:avLst/>
          </a:prstGeom>
        </p:spPr>
      </p:pic>
      <p:pic>
        <p:nvPicPr>
          <p:cNvPr id="19" name="Picture 18" descr="uqdbauer-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635500"/>
            <a:ext cx="4330700" cy="1600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105400" y="1193801"/>
            <a:ext cx="36830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Folder structure 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bruce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6" name="Picture 15" descr="uqdbauer-1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200" y="1879600"/>
            <a:ext cx="3403600" cy="18288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105400" y="4222750"/>
            <a:ext cx="40386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cs typeface="Helvetica Neue"/>
              </a:rPr>
              <a:t>Folder structure </a:t>
            </a:r>
            <a:r>
              <a:rPr lang="en-US" sz="2000" dirty="0" smtClean="0">
                <a:solidFill>
                  <a:srgbClr val="1C1C1C"/>
                </a:solidFill>
                <a:latin typeface="Helvetica Neue"/>
                <a:cs typeface="Helvetica Neue"/>
              </a:rPr>
              <a:t>(repository)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pic>
        <p:nvPicPr>
          <p:cNvPr id="18" name="Picture 17" descr="uqdbauer-13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4635500"/>
            <a:ext cx="3822700" cy="2082800"/>
          </a:xfrm>
          <a:prstGeom prst="rect">
            <a:avLst/>
          </a:prstGeom>
        </p:spPr>
      </p:pic>
      <p:pic>
        <p:nvPicPr>
          <p:cNvPr id="22" name="Picture 21" descr="uqdbauer-15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300" y="1879600"/>
            <a:ext cx="3733800" cy="2324100"/>
          </a:xfrm>
          <a:prstGeom prst="rect">
            <a:avLst/>
          </a:prstGeom>
        </p:spPr>
      </p:pic>
      <p:pic>
        <p:nvPicPr>
          <p:cNvPr id="23" name="Picture 22" descr="uqdbauer-16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184785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1"/>
            <a:ext cx="6388100" cy="2578100"/>
          </a:xfrm>
        </p:spPr>
        <p:txBody>
          <a:bodyPr/>
          <a:lstStyle/>
          <a:p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Identify long term </a:t>
            </a:r>
            <a:r>
              <a:rPr lang="en-US" dirty="0" smtClean="0">
                <a:solidFill>
                  <a:srgbClr val="FF6600"/>
                </a:solidFill>
              </a:rPr>
              <a:t>goal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(e.g. paper)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>
                <a:solidFill>
                  <a:srgbClr val="FF6600"/>
                </a:solidFill>
              </a:rPr>
              <a:t>task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achieve the goal in Meetings</a:t>
            </a:r>
          </a:p>
          <a:p>
            <a:pPr lvl="1"/>
            <a:r>
              <a:rPr lang="en-US" dirty="0" smtClean="0"/>
              <a:t>Assign </a:t>
            </a:r>
            <a:r>
              <a:rPr lang="en-US" dirty="0" smtClean="0">
                <a:solidFill>
                  <a:srgbClr val="FF6600"/>
                </a:solidFill>
              </a:rPr>
              <a:t>person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handle tasks</a:t>
            </a:r>
          </a:p>
          <a:p>
            <a:pPr lvl="1"/>
            <a:r>
              <a:rPr lang="en-US" dirty="0" smtClean="0"/>
              <a:t>Record </a:t>
            </a:r>
            <a:r>
              <a:rPr lang="en-US" dirty="0" smtClean="0">
                <a:solidFill>
                  <a:srgbClr val="FF6600"/>
                </a:solidFill>
              </a:rPr>
              <a:t>progress </a:t>
            </a:r>
            <a:r>
              <a:rPr lang="en-US" dirty="0" smtClean="0"/>
              <a:t>in the task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solidFill>
                  <a:srgbClr val="FF6600"/>
                </a:solidFill>
              </a:rPr>
              <a:t>final result </a:t>
            </a:r>
            <a:r>
              <a:rPr lang="en-US" dirty="0" smtClean="0"/>
              <a:t>file to the version control to share</a:t>
            </a:r>
          </a:p>
          <a:p>
            <a:pPr lvl="1"/>
            <a:r>
              <a:rPr lang="en-US" dirty="0" smtClean="0"/>
              <a:t>Write wiki/</a:t>
            </a:r>
            <a:r>
              <a:rPr lang="en-US" dirty="0" smtClean="0">
                <a:solidFill>
                  <a:srgbClr val="FF6600"/>
                </a:solidFill>
              </a:rPr>
              <a:t>news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article to summarize outcome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7200" y="3822701"/>
            <a:ext cx="666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Benefits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back-up</a:t>
            </a:r>
            <a:r>
              <a:rPr lang="en-US" dirty="0" smtClean="0"/>
              <a:t> automatic,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Share scripts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rgbClr val="FF6600"/>
                </a:solidFill>
              </a:rPr>
              <a:t>folder structure </a:t>
            </a:r>
            <a:r>
              <a:rPr lang="en-US" dirty="0" smtClean="0">
                <a:solidFill>
                  <a:srgbClr val="000000"/>
                </a:solidFill>
              </a:rPr>
              <a:t>they were created for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Share outcome </a:t>
            </a:r>
            <a:r>
              <a:rPr lang="en-US" dirty="0" smtClean="0">
                <a:solidFill>
                  <a:srgbClr val="FF6600"/>
                </a:solidFill>
              </a:rPr>
              <a:t>files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Annotate files </a:t>
            </a:r>
            <a:r>
              <a:rPr lang="en-US" dirty="0" smtClean="0"/>
              <a:t>in our project server</a:t>
            </a:r>
          </a:p>
          <a:p>
            <a:pPr lvl="1"/>
            <a:r>
              <a:rPr lang="en-US" dirty="0" smtClean="0"/>
              <a:t>Searchable knowledge space</a:t>
            </a:r>
          </a:p>
        </p:txBody>
      </p:sp>
      <p:pic>
        <p:nvPicPr>
          <p:cNvPr id="9" name="Picture 8" descr="Redmine - Overview - Redmin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035">
            <a:off x="6550740" y="572046"/>
            <a:ext cx="2337784" cy="8867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Git - Fast Version Control System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100">
            <a:off x="6944005" y="1133184"/>
            <a:ext cx="1934717" cy="10076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486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</a:t>
            </a:r>
            <a:r>
              <a:rPr lang="en-US" sz="1200" dirty="0" err="1" smtClean="0"/>
              <a:t>samtools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512400" y="3864940"/>
            <a:ext cx="2772000" cy="15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Font typeface="Symbol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84647"/>
              </a:buClr>
              <a:buFont typeface="Arial" charset="0"/>
              <a:buNone/>
              <a:tabLst>
                <a:tab pos="266700" algn="l"/>
              </a:tabLst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6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smtClean="0"/>
              <a:t>CMIS</a:t>
            </a:r>
          </a:p>
          <a:p>
            <a:pPr lvl="1">
              <a:spcAft>
                <a:spcPts val="563"/>
              </a:spcAft>
            </a:pPr>
            <a:r>
              <a:rPr lang="en-US" smtClean="0"/>
              <a:t>Denis C. Bauer</a:t>
            </a:r>
            <a:br>
              <a:rPr lang="en-US" smtClean="0"/>
            </a:br>
            <a:r>
              <a:rPr lang="en-US" smtClean="0"/>
              <a:t>Research Scientist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t</a:t>
            </a:r>
            <a:r>
              <a:rPr lang="en-US" smtClean="0"/>
              <a:t>	+61 2 9325 3174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E</a:t>
            </a:r>
            <a:r>
              <a:rPr lang="en-US" smtClean="0"/>
              <a:t>	Denis.Bauer@csiro.au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w</a:t>
            </a:r>
            <a:r>
              <a:rPr lang="en-US" smtClean="0"/>
              <a:t>	www.csiro.au/cmis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1241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3937000" cy="4525963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Reduce the </a:t>
            </a:r>
            <a:r>
              <a:rPr lang="en-US" sz="2800" b="1" dirty="0" smtClean="0">
                <a:solidFill>
                  <a:srgbClr val="37591F"/>
                </a:solidFill>
              </a:rPr>
              <a:t>overhead </a:t>
            </a:r>
            <a:r>
              <a:rPr lang="en-US" dirty="0" smtClean="0"/>
              <a:t>for setting up a </a:t>
            </a:r>
            <a:r>
              <a:rPr lang="en-US" dirty="0" smtClean="0"/>
              <a:t>project</a:t>
            </a:r>
          </a:p>
          <a:p>
            <a:endParaRPr lang="en-US" dirty="0" smtClean="0"/>
          </a:p>
          <a:p>
            <a:r>
              <a:rPr lang="en-US" sz="2800" b="1" dirty="0" smtClean="0">
                <a:solidFill>
                  <a:srgbClr val="37591F"/>
                </a:solidFill>
              </a:rPr>
              <a:t>Benefit </a:t>
            </a:r>
            <a:r>
              <a:rPr lang="en-US" dirty="0" smtClean="0"/>
              <a:t>from other people’s efforts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However, different projects require different tools, so </a:t>
            </a:r>
            <a:r>
              <a:rPr lang="en-US" sz="2800" b="1" dirty="0" smtClean="0">
                <a:solidFill>
                  <a:srgbClr val="37591F"/>
                </a:solidFill>
              </a:rPr>
              <a:t>flexibility</a:t>
            </a:r>
            <a:r>
              <a:rPr lang="en-US" dirty="0" smtClean="0"/>
              <a:t> needs to be provided.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3901685"/>
            <a:ext cx="400110" cy="92058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 automatic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124134"/>
            <a:ext cx="3479800" cy="4773428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1241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4384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5898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Tasks in Modules: &lt;module&gt;.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6506" y="1152525"/>
            <a:ext cx="5199622" cy="184429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Modular conceptual blocks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Plug &amp; Play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line.bam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aln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sampe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index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103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2233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364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848" y="32666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4051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0896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4A772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Start/evaluate pipeline: </a:t>
            </a:r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22400"/>
            <a:ext cx="36830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Keeping data separate from scripts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Automating verification, quality control and summary HTML generation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Rerunning pipeline from every point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4097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</a:t>
            </a:r>
            <a:r>
              <a:rPr lang="en-US" dirty="0"/>
              <a:t>specific </a:t>
            </a:r>
            <a:r>
              <a:rPr lang="en-US" dirty="0" smtClean="0"/>
              <a:t>parameters: </a:t>
            </a:r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700" y="1163638"/>
            <a:ext cx="8407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RUNMAPPINGBWA="1"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RUNREALRECAL="1"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FASTA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="$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DATASTORE/resources/hg19/hg19.fasta"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DBSNP=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"$DATASTORE/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resources/hg19/snpdb132.vcf"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LIBRARY=”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RNAseqObeseVsLean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”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ADDPARAMBWA=“--force single”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497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standard scripts 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defaults: </a:t>
            </a:r>
            <a:r>
              <a:rPr lang="en-US" dirty="0" err="1" smtClean="0"/>
              <a:t>header.sh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0700" y="1163638"/>
            <a:ext cx="84074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Programs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MODULE_BWA=“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2.0.1 R/2.15.1 </a:t>
            </a:r>
            <a:r>
              <a:rPr lang="en-US" sz="1600" dirty="0" err="1">
                <a:solidFill>
                  <a:srgbClr val="595959"/>
                </a:solidFill>
                <a:latin typeface="Consolas"/>
                <a:cs typeface="Consolas"/>
              </a:rPr>
              <a:t>samtools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/0.1.18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" 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PATH_BWA=“/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apps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/:/apps/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samtools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N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ames &amp; Types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TASKBWA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READONE=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R1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FASTQ=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fastq.gz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Resources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WALLTIME_BOWTIE=10:00:00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MEMORY_BOWTIE=60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NODES_BOWTIE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="nodes=1:ppn=8" </a:t>
            </a: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247" y="1497568"/>
            <a:ext cx="233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paths or modules to 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names and endings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resource usage for each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18"/>
          <p:cNvSpPr/>
          <p:nvPr/>
        </p:nvSpPr>
        <p:spPr>
          <a:xfrm>
            <a:off x="756146" y="5321300"/>
            <a:ext cx="4019054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Spawn </a:t>
            </a:r>
            <a:r>
              <a:rPr lang="en-US" dirty="0" err="1" smtClean="0"/>
              <a:t>len</a:t>
            </a:r>
            <a:r>
              <a:rPr lang="en-US" dirty="0" smtClean="0"/>
              <a:t>(*.</a:t>
            </a:r>
            <a:r>
              <a:rPr lang="en-US" dirty="0" err="1" smtClean="0"/>
              <a:t>fastq</a:t>
            </a:r>
            <a:r>
              <a:rPr lang="en-US" dirty="0" smtClean="0"/>
              <a:t>) parallel jobs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0363" y="1692870"/>
            <a:ext cx="8115301" cy="10249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example: 3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276350"/>
            <a:ext cx="8459787" cy="463550"/>
          </a:xfrm>
        </p:spPr>
        <p:txBody>
          <a:bodyPr/>
          <a:lstStyle/>
          <a:p>
            <a:r>
              <a:rPr lang="en-US" dirty="0" smtClean="0"/>
              <a:t>1) Set up </a:t>
            </a:r>
            <a:r>
              <a:rPr lang="en-US" dirty="0" err="1" smtClean="0"/>
              <a:t>config.txt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362" y="353695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363" y="356235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62" y="1692870"/>
            <a:ext cx="7132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RUNMAPPINGBWA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1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="</a:t>
            </a:r>
            <a:r>
              <a:rPr lang="en-US" dirty="0" err="1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FASTA="$DATASTORE/resources/hg19/hg19.fasta" </a:t>
            </a:r>
          </a:p>
          <a:p>
            <a:endParaRPr lang="en-US" dirty="0" err="1" smtClean="0">
              <a:solidFill>
                <a:srgbClr val="595959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0362" y="320040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dirty="0" smtClean="0"/>
              <a:t>) Test what it does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0363" y="448945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  <a:r>
              <a:rPr lang="en-US" dirty="0" smtClean="0"/>
              <a:t>) Submit jobs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0362" y="482600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0363" y="48514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armed</a:t>
            </a:r>
          </a:p>
        </p:txBody>
      </p:sp>
    </p:spTree>
    <p:extLst>
      <p:ext uri="{BB962C8B-B14F-4D97-AF65-F5344CB8AC3E}">
        <p14:creationId xmlns:p14="http://schemas.microsoft.com/office/powerpoint/2010/main" val="374601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31632040"/>
              </p:ext>
            </p:extLst>
          </p:nvPr>
        </p:nvGraphicFramePr>
        <p:xfrm>
          <a:off x="152400" y="1730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Folder-structure after </a:t>
            </a:r>
            <a:r>
              <a:rPr lang="en-US" dirty="0" err="1" smtClean="0"/>
              <a:t>trigger.sh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April 24, 2013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s_1_read1.fastq</a:t>
            </a:r>
          </a:p>
          <a:p>
            <a:r>
              <a:rPr lang="en-US" sz="900" dirty="0" smtClean="0"/>
              <a:t>s_1_read2.fastq</a:t>
            </a:r>
          </a:p>
          <a:p>
            <a:r>
              <a:rPr lang="en-US" sz="900" dirty="0" smtClean="0"/>
              <a:t>s_2_read1.fastq</a:t>
            </a:r>
          </a:p>
          <a:p>
            <a:r>
              <a:rPr lang="en-US" sz="900" dirty="0" smtClean="0"/>
              <a:t>s_2_read2.fastq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s_3_read1.fastq</a:t>
            </a:r>
          </a:p>
          <a:p>
            <a:r>
              <a:rPr lang="en-US" sz="900" dirty="0" smtClean="0"/>
              <a:t>s_3_read2.fastq</a:t>
            </a:r>
          </a:p>
          <a:p>
            <a:r>
              <a:rPr lang="en-US" sz="900" dirty="0" smtClean="0"/>
              <a:t>s_4_read1.fastq</a:t>
            </a:r>
          </a:p>
          <a:p>
            <a:r>
              <a:rPr lang="en-US" sz="900" dirty="0" smtClean="0"/>
              <a:t>s_4_read2.fastq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s_1.bam</a:t>
            </a:r>
          </a:p>
          <a:p>
            <a:r>
              <a:rPr lang="en-US" sz="9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s_1.ashrr.bam</a:t>
            </a:r>
          </a:p>
          <a:p>
            <a:r>
              <a:rPr lang="en-US" sz="9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s_3.bam</a:t>
            </a:r>
          </a:p>
          <a:p>
            <a:r>
              <a:rPr lang="en-US" sz="900" dirty="0" smtClean="0"/>
              <a:t>s_4.bam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s_3.ashrr.bam</a:t>
            </a:r>
          </a:p>
          <a:p>
            <a:r>
              <a:rPr lang="en-US" sz="900" dirty="0" smtClean="0"/>
              <a:t>s_4.ashrr.bam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60362" y="4674632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V</a:t>
            </a:r>
            <a:r>
              <a:rPr lang="en-US" dirty="0" smtClean="0"/>
              <a:t>alidate and summarize outcome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0361" y="5011182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362" y="5036582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894</TotalTime>
  <Words>1778</Words>
  <Application>Microsoft Macintosh PowerPoint</Application>
  <PresentationFormat>On-screen Show (4:3)</PresentationFormat>
  <Paragraphs>368</Paragraphs>
  <Slides>24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CSIRO_PowerPoint_120202</vt:lpstr>
      <vt:lpstr>Collaborative scripting for NGS analysis</vt:lpstr>
      <vt:lpstr>Production Informatics and Bioinformatics</vt:lpstr>
      <vt:lpstr>Aim: Reduce Set-up-overhead</vt:lpstr>
      <vt:lpstr>Bundle Tasks in Modules: &lt;module&gt;.sh </vt:lpstr>
      <vt:lpstr>Start/evaluate pipeline: Trigger.sh</vt:lpstr>
      <vt:lpstr>Project-specific parameters: Config.txt</vt:lpstr>
      <vt:lpstr>Flexible generic defaults: header.sh</vt:lpstr>
      <vt:lpstr>Use example: 3 Steps</vt:lpstr>
      <vt:lpstr>Folder-structure after trigger.sh call</vt:lpstr>
      <vt:lpstr>Summary.html (Project Cards)</vt:lpstr>
      <vt:lpstr>Scaffold of pbsScripts.sh: Error catching</vt:lpstr>
      <vt:lpstr>Scaffold of pbsScripts.sh: checkpoints</vt:lpstr>
      <vt:lpstr>Scaffold of pbsScripts.sh: checkpoints</vt:lpstr>
      <vt:lpstr>Download-free availability: </vt:lpstr>
      <vt:lpstr>Supported pipelines</vt:lpstr>
      <vt:lpstr>Cluster organization</vt:lpstr>
      <vt:lpstr>Version control of pbsscripts </vt:lpstr>
      <vt:lpstr>Project Server</vt:lpstr>
      <vt:lpstr>Bad Practice</vt:lpstr>
      <vt:lpstr>Version Control via Git</vt:lpstr>
      <vt:lpstr>How to version control result files</vt:lpstr>
      <vt:lpstr>Research Workflow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67</cp:revision>
  <dcterms:created xsi:type="dcterms:W3CDTF">2012-02-01T13:00:54Z</dcterms:created>
  <dcterms:modified xsi:type="dcterms:W3CDTF">2013-04-24T07:28:35Z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